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843-EDEF-4B04-87F7-0C998B4D43AA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37E8-F3DF-491C-9172-2E338531F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82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843-EDEF-4B04-87F7-0C998B4D43AA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37E8-F3DF-491C-9172-2E338531F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03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843-EDEF-4B04-87F7-0C998B4D43AA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37E8-F3DF-491C-9172-2E338531F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843-EDEF-4B04-87F7-0C998B4D43AA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37E8-F3DF-491C-9172-2E338531F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2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843-EDEF-4B04-87F7-0C998B4D43AA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37E8-F3DF-491C-9172-2E338531F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1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843-EDEF-4B04-87F7-0C998B4D43AA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37E8-F3DF-491C-9172-2E338531F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4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843-EDEF-4B04-87F7-0C998B4D43AA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37E8-F3DF-491C-9172-2E338531F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97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843-EDEF-4B04-87F7-0C998B4D43AA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37E8-F3DF-491C-9172-2E338531F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65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843-EDEF-4B04-87F7-0C998B4D43AA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37E8-F3DF-491C-9172-2E338531F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5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843-EDEF-4B04-87F7-0C998B4D43AA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37E8-F3DF-491C-9172-2E338531F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7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843-EDEF-4B04-87F7-0C998B4D43AA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37E8-F3DF-491C-9172-2E338531F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B2843-EDEF-4B04-87F7-0C998B4D43AA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D37E8-F3DF-491C-9172-2E338531F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7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outlook.office365.com/owa/service.svc/s/GetFileAttachment?id=AAMkAGNhMWQzZjM0LTYzNTItNDRlOS05NTI2LTNlN2IxYTRmZWMxZgBGAAAAAACL29YBmq6MSrTOYpYvvxesBwDf3N2zTlZdTpdbH%2F3OLEJ1AAAANvrzAABLGJudliD2RpHLbL%2BO0T7eAAKNmRPLAAABEgAQAK%2BDDlbP979Lj8mnjrm8HTQ%3D&amp;X-OWA-CANARY=9lOiz54cWE2YStKDqbLwF3BSTGVUn9MYucUsIRnCIbgZwvpsvR8MhtRSSrqhusX92BXGCWFdEY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00017" y="123894"/>
            <a:ext cx="685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0"/>
            <a:ext cx="3676322" cy="3867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876" y="160338"/>
            <a:ext cx="4023581" cy="2976257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858017" y="3552894"/>
            <a:ext cx="4426057" cy="3313043"/>
          </a:xfrm>
          <a:prstGeom prst="cloudCallout">
            <a:avLst>
              <a:gd name="adj1" fmla="val -62555"/>
              <a:gd name="adj2" fmla="val -33507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/>
              <a:t>Bäckerei</a:t>
            </a:r>
            <a:r>
              <a:rPr lang="en-GB" sz="2000" dirty="0"/>
              <a:t>, </a:t>
            </a:r>
            <a:r>
              <a:rPr lang="en-GB" sz="2000" dirty="0" err="1"/>
              <a:t>Metzgerei</a:t>
            </a:r>
            <a:r>
              <a:rPr lang="en-GB" sz="2000" dirty="0"/>
              <a:t>, </a:t>
            </a:r>
            <a:r>
              <a:rPr lang="en-GB" sz="2000" dirty="0" err="1"/>
              <a:t>Apotheke</a:t>
            </a:r>
            <a:r>
              <a:rPr lang="en-GB" sz="2000" dirty="0"/>
              <a:t>, Post!’ I definitely recognise these. Phew! I’m pretty sure we learnt ‘</a:t>
            </a:r>
            <a:r>
              <a:rPr lang="en-GB" sz="2000" dirty="0" err="1"/>
              <a:t>Ich</a:t>
            </a:r>
            <a:r>
              <a:rPr lang="en-GB" sz="2000" dirty="0"/>
              <a:t> </a:t>
            </a:r>
            <a:r>
              <a:rPr lang="en-GB" sz="2000" dirty="0" err="1"/>
              <a:t>wohne</a:t>
            </a:r>
            <a:r>
              <a:rPr lang="en-GB" sz="2000" dirty="0"/>
              <a:t>’ for ‘I live’ too….</a:t>
            </a:r>
          </a:p>
        </p:txBody>
      </p:sp>
    </p:spTree>
    <p:extLst>
      <p:ext uri="{BB962C8B-B14F-4D97-AF65-F5344CB8AC3E}">
        <p14:creationId xmlns:p14="http://schemas.microsoft.com/office/powerpoint/2010/main" val="177026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44697" y="1094704"/>
            <a:ext cx="4488668" cy="2077127"/>
          </a:xfrm>
          <a:prstGeom prst="cloudCallout">
            <a:avLst>
              <a:gd name="adj1" fmla="val -36185"/>
              <a:gd name="adj2" fmla="val 77976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dirty="0"/>
              <a:t>Right, so based on all that ‘town’ vocab in there, I reckon it’s a text about where people live / what there is in their town.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92516" y="3834492"/>
            <a:ext cx="3670479" cy="2360847"/>
          </a:xfrm>
          <a:prstGeom prst="cloudCallout">
            <a:avLst>
              <a:gd name="adj1" fmla="val 45229"/>
              <a:gd name="adj2" fmla="val 55106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I’m still not 100% sure so I might just check </a:t>
            </a:r>
            <a:r>
              <a:rPr lang="en-GB" sz="2000" strike="sngStrike" dirty="0"/>
              <a:t>on</a:t>
            </a:r>
            <a:r>
              <a:rPr lang="en-GB" sz="2000" dirty="0"/>
              <a:t> </a:t>
            </a:r>
            <a:r>
              <a:rPr lang="en-GB" sz="2000" strike="sngStrike" dirty="0"/>
              <a:t>Google Translate</a:t>
            </a:r>
            <a:r>
              <a:rPr lang="en-GB" sz="2000" dirty="0"/>
              <a:t> in the dictionary… Bingo!</a:t>
            </a:r>
            <a:endParaRPr lang="en-GB" sz="2000" strike="sngStrike" dirty="0"/>
          </a:p>
        </p:txBody>
      </p:sp>
      <p:sp>
        <p:nvSpPr>
          <p:cNvPr id="5" name="Cloud Callout 4"/>
          <p:cNvSpPr/>
          <p:nvPr/>
        </p:nvSpPr>
        <p:spPr>
          <a:xfrm>
            <a:off x="8155208" y="601585"/>
            <a:ext cx="3903442" cy="3039423"/>
          </a:xfrm>
          <a:prstGeom prst="cloudCallout">
            <a:avLst>
              <a:gd name="adj1" fmla="val -50677"/>
              <a:gd name="adj2" fmla="val 66715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dirty="0"/>
              <a:t>  “I’m starting to think of the other places in town words that we had last lesson, where our crazy teacher showed us that clip on YouTube. “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8155208" y="4027504"/>
            <a:ext cx="3875241" cy="2444000"/>
          </a:xfrm>
          <a:prstGeom prst="cloudCallout">
            <a:avLst>
              <a:gd name="adj1" fmla="val -62067"/>
              <a:gd name="adj2" fmla="val -25509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I predict that I might find ‘</a:t>
            </a:r>
            <a:r>
              <a:rPr lang="en-GB" sz="2000" dirty="0" err="1"/>
              <a:t>es</a:t>
            </a:r>
            <a:r>
              <a:rPr lang="en-GB" sz="2000" dirty="0"/>
              <a:t> </a:t>
            </a:r>
            <a:r>
              <a:rPr lang="en-GB" sz="2000" dirty="0" err="1"/>
              <a:t>gibt</a:t>
            </a:r>
            <a:r>
              <a:rPr lang="en-GB" sz="2000" dirty="0"/>
              <a:t>’ or ‘</a:t>
            </a:r>
            <a:r>
              <a:rPr lang="en-GB" sz="2000" dirty="0" err="1"/>
              <a:t>wir</a:t>
            </a:r>
            <a:r>
              <a:rPr lang="en-GB" sz="2000" dirty="0"/>
              <a:t> </a:t>
            </a:r>
            <a:r>
              <a:rPr lang="en-GB" sz="2000" dirty="0" err="1"/>
              <a:t>haben</a:t>
            </a:r>
            <a:r>
              <a:rPr lang="en-GB" sz="2000" dirty="0"/>
              <a:t>’ in the text because all the places in town phrases started like that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4207000" y="1947525"/>
            <a:ext cx="3670479" cy="2077127"/>
          </a:xfrm>
          <a:prstGeom prst="cloudCallout">
            <a:avLst>
              <a:gd name="adj1" fmla="val -36185"/>
              <a:gd name="adj2" fmla="val 77976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“Hmm.. I wonder what’s on TV tonight. I mustn’t forget to buy a birthday card for Jules…”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4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68" y="0"/>
            <a:ext cx="6858000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7662181" y="4244069"/>
            <a:ext cx="4418758" cy="2434053"/>
          </a:xfrm>
          <a:prstGeom prst="cloudCallout">
            <a:avLst>
              <a:gd name="adj1" fmla="val -71806"/>
              <a:gd name="adj2" fmla="val -13728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I’m confused by a couple of phrases. I’m trying to figure out what the ‘</a:t>
            </a:r>
            <a:r>
              <a:rPr lang="en-GB" sz="2000" dirty="0" err="1"/>
              <a:t>es</a:t>
            </a:r>
            <a:r>
              <a:rPr lang="en-GB" sz="2000" dirty="0"/>
              <a:t> </a:t>
            </a:r>
            <a:r>
              <a:rPr lang="en-GB" sz="2000" dirty="0" err="1"/>
              <a:t>wird</a:t>
            </a:r>
            <a:r>
              <a:rPr lang="en-GB" sz="2000" dirty="0"/>
              <a:t>… </a:t>
            </a:r>
            <a:r>
              <a:rPr lang="en-GB" sz="2000" dirty="0" err="1"/>
              <a:t>geben</a:t>
            </a:r>
            <a:r>
              <a:rPr lang="en-GB" sz="2000" dirty="0"/>
              <a:t>’ and ‘</a:t>
            </a:r>
            <a:r>
              <a:rPr lang="en-GB" sz="2000" dirty="0" err="1"/>
              <a:t>es</a:t>
            </a:r>
            <a:r>
              <a:rPr lang="en-GB" sz="2000" dirty="0"/>
              <a:t> gab’ bits are</a:t>
            </a:r>
          </a:p>
        </p:txBody>
      </p:sp>
      <p:sp>
        <p:nvSpPr>
          <p:cNvPr id="6" name="Right Arrow 5"/>
          <p:cNvSpPr/>
          <p:nvPr/>
        </p:nvSpPr>
        <p:spPr>
          <a:xfrm rot="15040768">
            <a:off x="7074765" y="4110866"/>
            <a:ext cx="1295965" cy="715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12932173">
            <a:off x="6119409" y="2873833"/>
            <a:ext cx="3740318" cy="715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12568530">
            <a:off x="4732326" y="4399186"/>
            <a:ext cx="3150950" cy="715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loud Callout 8"/>
          <p:cNvSpPr/>
          <p:nvPr/>
        </p:nvSpPr>
        <p:spPr>
          <a:xfrm>
            <a:off x="129988" y="4468674"/>
            <a:ext cx="5079809" cy="2095476"/>
          </a:xfrm>
          <a:prstGeom prst="cloudCallout">
            <a:avLst>
              <a:gd name="adj1" fmla="val 11268"/>
              <a:gd name="adj2" fmla="val -104666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dirty="0"/>
              <a:t>I just thought of ‘</a:t>
            </a:r>
            <a:r>
              <a:rPr lang="en-GB" sz="2000" dirty="0" err="1"/>
              <a:t>es</a:t>
            </a:r>
            <a:r>
              <a:rPr lang="en-GB" sz="2000" dirty="0"/>
              <a:t> </a:t>
            </a:r>
            <a:r>
              <a:rPr lang="en-GB" sz="2000" dirty="0" err="1"/>
              <a:t>gibt</a:t>
            </a:r>
            <a:r>
              <a:rPr lang="en-GB" sz="2000" dirty="0"/>
              <a:t>’, which my teacher always says is the equivalent of ‘</a:t>
            </a:r>
            <a:r>
              <a:rPr lang="en-GB" sz="2000" dirty="0" err="1"/>
              <a:t>il</a:t>
            </a:r>
            <a:r>
              <a:rPr lang="en-GB" sz="2000" dirty="0"/>
              <a:t> y a’ in French. Could they be linked to that? Hold that thought…</a:t>
            </a:r>
          </a:p>
        </p:txBody>
      </p:sp>
    </p:spTree>
    <p:extLst>
      <p:ext uri="{BB962C8B-B14F-4D97-AF65-F5344CB8AC3E}">
        <p14:creationId xmlns:p14="http://schemas.microsoft.com/office/powerpoint/2010/main" val="103925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68" y="0"/>
            <a:ext cx="6858000" cy="6858000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457200" y="4455325"/>
            <a:ext cx="3486955" cy="1753962"/>
          </a:xfrm>
          <a:prstGeom prst="cloudCallout">
            <a:avLst>
              <a:gd name="adj1" fmla="val 61818"/>
              <a:gd name="adj2" fmla="val -75330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I’m seeing a lot of words I don’t recognise here…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427727" y="4455325"/>
            <a:ext cx="3486955" cy="2230654"/>
          </a:xfrm>
          <a:prstGeom prst="cloudCallout">
            <a:avLst>
              <a:gd name="adj1" fmla="val 67898"/>
              <a:gd name="adj2" fmla="val 31336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dirty="0"/>
              <a:t>…but I can also see some I do know: opinion words (</a:t>
            </a:r>
            <a:r>
              <a:rPr lang="en-GB" sz="2000" dirty="0" err="1"/>
              <a:t>besser</a:t>
            </a:r>
            <a:r>
              <a:rPr lang="en-GB" sz="2000" dirty="0"/>
              <a:t>/</a:t>
            </a:r>
            <a:r>
              <a:rPr lang="en-GB" sz="2000" dirty="0" err="1"/>
              <a:t>egal</a:t>
            </a:r>
            <a:r>
              <a:rPr lang="en-GB" sz="2000" dirty="0"/>
              <a:t>/</a:t>
            </a:r>
            <a:r>
              <a:rPr lang="en-GB" sz="2000" dirty="0" err="1"/>
              <a:t>altmodisch</a:t>
            </a:r>
            <a:r>
              <a:rPr lang="en-GB" sz="2000" dirty="0"/>
              <a:t>/</a:t>
            </a:r>
            <a:r>
              <a:rPr lang="en-GB" sz="2000" dirty="0" err="1"/>
              <a:t>ruhig</a:t>
            </a:r>
            <a:r>
              <a:rPr lang="en-GB" sz="2000" dirty="0"/>
              <a:t>)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6981357" y="3005677"/>
            <a:ext cx="4622677" cy="2537333"/>
          </a:xfrm>
          <a:prstGeom prst="cloudCallout">
            <a:avLst>
              <a:gd name="adj1" fmla="val -40160"/>
              <a:gd name="adj2" fmla="val -77969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/>
              <a:t>“I’m confused about ‘Im Großen und Ganzen’ and ‘ziehen’ and what the heck is ‘Kulturangebot’?! (Why are German words always so long?!!)”</a:t>
            </a:r>
          </a:p>
        </p:txBody>
      </p:sp>
    </p:spTree>
    <p:extLst>
      <p:ext uri="{BB962C8B-B14F-4D97-AF65-F5344CB8AC3E}">
        <p14:creationId xmlns:p14="http://schemas.microsoft.com/office/powerpoint/2010/main" val="38679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3" y="0"/>
            <a:ext cx="6858000" cy="6858000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490426" y="4309037"/>
            <a:ext cx="5570784" cy="2548963"/>
          </a:xfrm>
          <a:prstGeom prst="cloudCallout">
            <a:avLst>
              <a:gd name="adj1" fmla="val -32965"/>
              <a:gd name="adj2" fmla="val -74714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dirty="0"/>
              <a:t>Ah hang on… is that one of those compound thingy-s that Miss always goes on about? ‘</a:t>
            </a:r>
            <a:r>
              <a:rPr lang="en-GB" sz="2000" dirty="0" err="1"/>
              <a:t>Kultur</a:t>
            </a:r>
            <a:r>
              <a:rPr lang="en-GB" sz="2000" dirty="0"/>
              <a:t>’ is definitely a cognate so it must be ‘culture- something’… that might do for now.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6504235" y="407329"/>
            <a:ext cx="5006009" cy="2142526"/>
          </a:xfrm>
          <a:prstGeom prst="cloudCallout">
            <a:avLst>
              <a:gd name="adj1" fmla="val -134343"/>
              <a:gd name="adj2" fmla="val 42268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‘</a:t>
            </a:r>
            <a:r>
              <a:rPr lang="en-GB" sz="2000" dirty="0" err="1"/>
              <a:t>ziehen</a:t>
            </a:r>
            <a:r>
              <a:rPr lang="en-GB" sz="2000" dirty="0"/>
              <a:t>’ doesn’t have a capital letter so it can’t be a noun and it ends in ‘</a:t>
            </a:r>
            <a:r>
              <a:rPr lang="en-GB" sz="2000" dirty="0" err="1"/>
              <a:t>en</a:t>
            </a:r>
            <a:r>
              <a:rPr lang="en-GB" sz="2000" dirty="0"/>
              <a:t>’ so it’s likely to be a verb of some sort, maybe the infinitive..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362825" y="3040604"/>
            <a:ext cx="4579599" cy="3326646"/>
          </a:xfrm>
          <a:prstGeom prst="cloudCallout">
            <a:avLst>
              <a:gd name="adj1" fmla="val -25660"/>
              <a:gd name="adj2" fmla="val -99911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dirty="0"/>
              <a:t>I recognise the 1</a:t>
            </a:r>
            <a:r>
              <a:rPr lang="en-GB" sz="2000" baseline="30000" dirty="0"/>
              <a:t>st</a:t>
            </a:r>
            <a:r>
              <a:rPr lang="en-GB" sz="2000" dirty="0"/>
              <a:t> part ‘</a:t>
            </a:r>
            <a:r>
              <a:rPr lang="en-GB" sz="2000" dirty="0" err="1"/>
              <a:t>historische</a:t>
            </a:r>
            <a:r>
              <a:rPr lang="en-GB" sz="2000" dirty="0"/>
              <a:t> </a:t>
            </a:r>
            <a:r>
              <a:rPr lang="en-GB" sz="2000" dirty="0" err="1"/>
              <a:t>Stadt</a:t>
            </a:r>
            <a:r>
              <a:rPr lang="en-GB" sz="2000" dirty="0"/>
              <a:t>’ – it’s a cognate! And ‘</a:t>
            </a:r>
            <a:r>
              <a:rPr lang="en-GB" sz="2000" dirty="0" err="1"/>
              <a:t>keine</a:t>
            </a:r>
            <a:r>
              <a:rPr lang="en-GB" sz="2000" dirty="0"/>
              <a:t>’ is the ‘special K’ we learnt in Year 7 when we said we don’t have any pets so it must be something negative…”</a:t>
            </a:r>
          </a:p>
        </p:txBody>
      </p:sp>
      <p:sp>
        <p:nvSpPr>
          <p:cNvPr id="6" name="Right Arrow 5"/>
          <p:cNvSpPr/>
          <p:nvPr/>
        </p:nvSpPr>
        <p:spPr>
          <a:xfrm rot="12094941">
            <a:off x="2672764" y="3814584"/>
            <a:ext cx="5040641" cy="715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12132285">
            <a:off x="1917303" y="4554076"/>
            <a:ext cx="6260882" cy="325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18" y="0"/>
            <a:ext cx="6858000" cy="6858000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7170418" y="0"/>
            <a:ext cx="5006009" cy="4221516"/>
          </a:xfrm>
          <a:prstGeom prst="cloudCallout">
            <a:avLst>
              <a:gd name="adj1" fmla="val -64877"/>
              <a:gd name="adj2" fmla="val 3184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dirty="0"/>
              <a:t>I can see ‘in </a:t>
            </a:r>
            <a:r>
              <a:rPr lang="en-GB" sz="2000" dirty="0" err="1"/>
              <a:t>Zukunft</a:t>
            </a:r>
            <a:r>
              <a:rPr lang="en-GB" sz="2000" dirty="0"/>
              <a:t>’, which I know means ‘in the future’ so that bit must be in the future tense. I wonder if there are any other tenses in this…hmm, I best re-read it and look for other tenses. I think I’ll use my highlighters to highlight the different tenses, it might be important.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838" y="3792891"/>
            <a:ext cx="105208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3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34885" y="959944"/>
            <a:ext cx="3634409" cy="2142526"/>
          </a:xfrm>
          <a:prstGeom prst="cloudCallout">
            <a:avLst>
              <a:gd name="adj1" fmla="val 31991"/>
              <a:gd name="adj2" fmla="val 74973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If I read the text through again I realise that there are a lot of things I can understand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34885" y="3697289"/>
            <a:ext cx="3634409" cy="2142526"/>
          </a:xfrm>
          <a:prstGeom prst="cloudCallout">
            <a:avLst>
              <a:gd name="adj1" fmla="val 44024"/>
              <a:gd name="adj2" fmla="val 63839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What could I do next time we get a really long scary text to read? 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8209356" y="409082"/>
            <a:ext cx="3634409" cy="2142526"/>
          </a:xfrm>
          <a:prstGeom prst="cloudCallout">
            <a:avLst>
              <a:gd name="adj1" fmla="val -25927"/>
              <a:gd name="adj2" fmla="val 84754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I just learned quite a few new words. I’m asking myself which ones I could use in my own work?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8122706" y="3531147"/>
            <a:ext cx="3634409" cy="2142526"/>
          </a:xfrm>
          <a:prstGeom prst="cloudCallout">
            <a:avLst>
              <a:gd name="adj1" fmla="val -48228"/>
              <a:gd name="adj2" fmla="val 71880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Did I work out what </a:t>
            </a:r>
            <a:r>
              <a:rPr lang="en-GB" sz="2000" dirty="0" err="1"/>
              <a:t>es</a:t>
            </a:r>
            <a:r>
              <a:rPr lang="en-GB" sz="2000" dirty="0"/>
              <a:t> </a:t>
            </a:r>
            <a:r>
              <a:rPr lang="en-GB" sz="2000" dirty="0" err="1"/>
              <a:t>wird</a:t>
            </a:r>
            <a:r>
              <a:rPr lang="en-GB" sz="2000" dirty="0"/>
              <a:t>..</a:t>
            </a:r>
            <a:r>
              <a:rPr lang="en-GB" sz="2000" dirty="0" err="1"/>
              <a:t>geben</a:t>
            </a:r>
            <a:r>
              <a:rPr lang="en-GB" sz="2000" dirty="0"/>
              <a:t>” and “</a:t>
            </a:r>
            <a:r>
              <a:rPr lang="en-GB" sz="2000" dirty="0" err="1"/>
              <a:t>es</a:t>
            </a:r>
            <a:r>
              <a:rPr lang="en-GB" sz="2000" dirty="0"/>
              <a:t> gab..” meant? Do I need to ask someone to check?</a:t>
            </a:r>
          </a:p>
        </p:txBody>
      </p:sp>
    </p:spTree>
    <p:extLst>
      <p:ext uri="{BB962C8B-B14F-4D97-AF65-F5344CB8AC3E}">
        <p14:creationId xmlns:p14="http://schemas.microsoft.com/office/powerpoint/2010/main" val="120848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51" y="230016"/>
            <a:ext cx="8332097" cy="65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6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6511640" y="222036"/>
            <a:ext cx="3119252" cy="1479416"/>
          </a:xfrm>
          <a:prstGeom prst="cloudCallout">
            <a:avLst>
              <a:gd name="adj1" fmla="val -36924"/>
              <a:gd name="adj2" fmla="val 72499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prstClr val="white"/>
                </a:solidFill>
              </a:rPr>
              <a:t>I’m wondering…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02821" y="288198"/>
            <a:ext cx="3119252" cy="1479416"/>
          </a:xfrm>
          <a:prstGeom prst="cloudCallout">
            <a:avLst>
              <a:gd name="adj1" fmla="val 37315"/>
              <a:gd name="adj2" fmla="val 79723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prstClr val="white"/>
                </a:solidFill>
              </a:rPr>
              <a:t>I predict that…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3285013" y="378282"/>
            <a:ext cx="3119252" cy="1479416"/>
          </a:xfrm>
          <a:prstGeom prst="cloudCallout">
            <a:avLst>
              <a:gd name="adj1" fmla="val -36924"/>
              <a:gd name="adj2" fmla="val 72499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prstClr val="white"/>
                </a:solidFill>
              </a:rPr>
              <a:t>I’m thinking…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4519552" y="1737436"/>
            <a:ext cx="3119252" cy="1479416"/>
          </a:xfrm>
          <a:prstGeom prst="cloudCallout">
            <a:avLst>
              <a:gd name="adj1" fmla="val -36924"/>
              <a:gd name="adj2" fmla="val 72499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prstClr val="white"/>
                </a:solidFill>
              </a:rPr>
              <a:t>I can picture…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07819" y="2356882"/>
            <a:ext cx="3119252" cy="1479416"/>
          </a:xfrm>
          <a:prstGeom prst="cloudCallout">
            <a:avLst>
              <a:gd name="adj1" fmla="val 37315"/>
              <a:gd name="adj2" fmla="val 81329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prstClr val="white"/>
                </a:solidFill>
              </a:rPr>
              <a:t>This reminds me of…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3259036" y="3307857"/>
            <a:ext cx="3119252" cy="1479416"/>
          </a:xfrm>
          <a:prstGeom prst="cloudCallout">
            <a:avLst>
              <a:gd name="adj1" fmla="val -36924"/>
              <a:gd name="adj2" fmla="val 72499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prstClr val="white"/>
                </a:solidFill>
              </a:rPr>
              <a:t>I’m confused about…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8492837" y="5216212"/>
            <a:ext cx="3119252" cy="1479416"/>
          </a:xfrm>
          <a:prstGeom prst="cloudCallout">
            <a:avLst>
              <a:gd name="adj1" fmla="val -72711"/>
              <a:gd name="adj2" fmla="val 41996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prstClr val="white"/>
                </a:solidFill>
              </a:rPr>
              <a:t>I believe…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343890" y="4476504"/>
            <a:ext cx="3119252" cy="1479416"/>
          </a:xfrm>
          <a:prstGeom prst="cloudCallout">
            <a:avLst>
              <a:gd name="adj1" fmla="val -36924"/>
              <a:gd name="adj2" fmla="val 72499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prstClr val="white"/>
                </a:solidFill>
              </a:rPr>
              <a:t>I’m thinking…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3711040" y="4937712"/>
            <a:ext cx="3119252" cy="1479416"/>
          </a:xfrm>
          <a:prstGeom prst="cloudCallout">
            <a:avLst>
              <a:gd name="adj1" fmla="val -36924"/>
              <a:gd name="adj2" fmla="val 72499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prstClr val="white"/>
                </a:solidFill>
              </a:rPr>
              <a:t>A question I have is…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9027226" y="923133"/>
            <a:ext cx="3119252" cy="1845742"/>
          </a:xfrm>
          <a:prstGeom prst="cloudCallout">
            <a:avLst>
              <a:gd name="adj1" fmla="val -36924"/>
              <a:gd name="adj2" fmla="val 72499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prstClr val="white"/>
                </a:solidFill>
              </a:rPr>
              <a:t>I’m going to re-read this…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6378288" y="2880703"/>
            <a:ext cx="3119252" cy="1845742"/>
          </a:xfrm>
          <a:prstGeom prst="cloudCallout">
            <a:avLst>
              <a:gd name="adj1" fmla="val -36924"/>
              <a:gd name="adj2" fmla="val 72499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prstClr val="white"/>
                </a:solidFill>
              </a:rPr>
              <a:t>I’ll read on and check back…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9027226" y="3261586"/>
            <a:ext cx="3119252" cy="1479416"/>
          </a:xfrm>
          <a:prstGeom prst="cloudCallout">
            <a:avLst>
              <a:gd name="adj1" fmla="val -36924"/>
              <a:gd name="adj2" fmla="val 72499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prstClr val="white"/>
                </a:solidFill>
              </a:rPr>
              <a:t>I’m noticing…</a:t>
            </a:r>
          </a:p>
        </p:txBody>
      </p:sp>
    </p:spTree>
    <p:extLst>
      <p:ext uri="{BB962C8B-B14F-4D97-AF65-F5344CB8AC3E}">
        <p14:creationId xmlns:p14="http://schemas.microsoft.com/office/powerpoint/2010/main" val="293981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601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Guiseley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Bristow</dc:creator>
  <cp:lastModifiedBy>Victoria Crane</cp:lastModifiedBy>
  <cp:revision>3</cp:revision>
  <dcterms:created xsi:type="dcterms:W3CDTF">2016-06-28T13:08:37Z</dcterms:created>
  <dcterms:modified xsi:type="dcterms:W3CDTF">2016-07-06T04:09:01Z</dcterms:modified>
</cp:coreProperties>
</file>